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12" r:id="rId6"/>
    <p:sldId id="306" r:id="rId7"/>
    <p:sldId id="313" r:id="rId8"/>
    <p:sldId id="316" r:id="rId9"/>
    <p:sldId id="305" r:id="rId10"/>
    <p:sldId id="317" r:id="rId11"/>
    <p:sldId id="318" r:id="rId12"/>
    <p:sldId id="319" r:id="rId13"/>
    <p:sldId id="321" r:id="rId14"/>
    <p:sldId id="322" r:id="rId15"/>
    <p:sldId id="323" r:id="rId16"/>
    <p:sldId id="324" r:id="rId17"/>
    <p:sldId id="32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524" autoAdjust="0"/>
  </p:normalViewPr>
  <p:slideViewPr>
    <p:cSldViewPr snapToGrid="0">
      <p:cViewPr varScale="1">
        <p:scale>
          <a:sx n="72" d="100"/>
          <a:sy n="72" d="100"/>
        </p:scale>
        <p:origin x="642" y="72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6/15/2022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City Hotel Booking Analysis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Presented By: Manisha Gupta</a:t>
            </a:r>
          </a:p>
        </p:txBody>
      </p:sp>
      <p:pic>
        <p:nvPicPr>
          <p:cNvPr id="5" name="Picture 2" descr="See the source image">
            <a:extLst>
              <a:ext uri="{FF2B5EF4-FFF2-40B4-BE49-F238E27FC236}">
                <a16:creationId xmlns:a16="http://schemas.microsoft.com/office/drawing/2014/main" id="{CDD5F1A3-111D-A8DA-ECBE-81B9EBD3A24A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r="11018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B366C552-FCFD-C73D-96F0-0190CB93BE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754" r="2431" b="8591"/>
          <a:stretch/>
        </p:blipFill>
        <p:spPr>
          <a:xfrm>
            <a:off x="473550" y="960439"/>
            <a:ext cx="7901192" cy="48888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4AB670-846A-0310-2F2D-B229634A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772" y="1567543"/>
            <a:ext cx="3058885" cy="2612572"/>
          </a:xfrm>
        </p:spPr>
        <p:txBody>
          <a:bodyPr>
            <a:noAutofit/>
          </a:bodyPr>
          <a:lstStyle/>
          <a:p>
            <a:pPr>
              <a:lnSpc>
                <a:spcPts val="2100"/>
              </a:lnSpc>
              <a:spcBef>
                <a:spcPts val="1370"/>
              </a:spcBef>
            </a:pPr>
            <a:r>
              <a:rPr lang="en-US" sz="2000" spc="-5" dirty="0">
                <a:latin typeface="Times New Roman" panose="02020603050405020304" pitchFamily="18" charset="0"/>
                <a:ea typeface="Times New Roman" panose="02020603050405020304" pitchFamily="18" charset="0"/>
              </a:rPr>
              <a:t>G</a:t>
            </a:r>
            <a:r>
              <a:rPr lang="en-US" sz="2000" spc="-5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reatest number of bookings done via Online through Travel Agent. 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b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830" y="319088"/>
            <a:ext cx="9696122" cy="823913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Booking by Market Segment</a:t>
            </a:r>
          </a:p>
          <a:p>
            <a:pPr algn="just"/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377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" y="2452914"/>
            <a:ext cx="3657601" cy="3062514"/>
          </a:xfrm>
        </p:spPr>
        <p:txBody>
          <a:bodyPr anchor="t">
            <a:normAutofit fontScale="92500"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people were booked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BB meal (Bed &amp; Breakfast)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least people were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booked HB meal (Half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Board). </a:t>
            </a: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Hotel</a:t>
            </a: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make a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meal plan according to</a:t>
            </a:r>
          </a:p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report</a:t>
            </a:r>
            <a:r>
              <a:rPr lang="en-US" sz="2800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D4AE92DC-D45D-74DD-F95A-C864B68A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44" y="914400"/>
            <a:ext cx="4383314" cy="1291771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Preferred Meal by Customer</a:t>
            </a:r>
          </a:p>
        </p:txBody>
      </p:sp>
      <p:pic>
        <p:nvPicPr>
          <p:cNvPr id="29" name="Picture Placeholder 28" descr="Chart, waterfall chart&#10;&#10;Description automatically generated">
            <a:extLst>
              <a:ext uri="{FF2B5EF4-FFF2-40B4-BE49-F238E27FC236}">
                <a16:creationId xmlns:a16="http://schemas.microsoft.com/office/drawing/2014/main" id="{26B5A041-485C-DE2C-43F3-607AA7028A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066" r="7185" b="7923"/>
          <a:stretch/>
        </p:blipFill>
        <p:spPr>
          <a:xfrm>
            <a:off x="4833258" y="457201"/>
            <a:ext cx="7117013" cy="54863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94200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8593"/>
            <a:ext cx="8131629" cy="587102"/>
          </a:xfrm>
        </p:spPr>
        <p:txBody>
          <a:bodyPr anchor="t"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 of Customer Usually Come to the Hotel</a:t>
            </a:r>
          </a:p>
          <a:p>
            <a:pPr algn="just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AB670-846A-0310-2F2D-B229634A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97" y="5632305"/>
            <a:ext cx="9185388" cy="942666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customers/guests were Transient type. More than 96% of customers were transient and least type of customers were in groups.</a:t>
            </a:r>
            <a:b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dirty="0"/>
          </a:p>
        </p:txBody>
      </p:sp>
      <p:pic>
        <p:nvPicPr>
          <p:cNvPr id="9" name="Picture Placeholder 8" descr="Chart&#10;&#10;Description automatically generated">
            <a:extLst>
              <a:ext uri="{FF2B5EF4-FFF2-40B4-BE49-F238E27FC236}">
                <a16:creationId xmlns:a16="http://schemas.microsoft.com/office/drawing/2014/main" id="{D64DF856-4066-F4BE-FA92-EC24E10B10A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423" t="8598" r="6953" b="7082"/>
          <a:stretch/>
        </p:blipFill>
        <p:spPr>
          <a:xfrm>
            <a:off x="1569698" y="1225695"/>
            <a:ext cx="9185388" cy="4099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5510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B74AB670-846A-0310-2F2D-B229634A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7" y="1137794"/>
            <a:ext cx="4480560" cy="1280159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demanding room type</a:t>
            </a:r>
            <a:b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32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BCEDA39-5C31-DE96-A0FF-98A68F3184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38199" y="5680490"/>
            <a:ext cx="10810462" cy="1177510"/>
          </a:xfrm>
        </p:spPr>
        <p:txBody>
          <a:bodyPr>
            <a:normAutofit/>
          </a:bodyPr>
          <a:lstStyle/>
          <a:p>
            <a:pPr algn="just">
              <a:lnSpc>
                <a:spcPts val="2400"/>
              </a:lnSpc>
              <a:spcAft>
                <a:spcPts val="800"/>
              </a:spcAft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ost demand room type by customer is type A that is one room for one person or couple.</a:t>
            </a:r>
            <a:endParaRPr lang="en-US" sz="24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4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8D4AA2-273B-50F1-0424-4C947923F6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8" y="2266122"/>
            <a:ext cx="4913379" cy="2544417"/>
          </a:xfrm>
        </p:spPr>
        <p:txBody>
          <a:bodyPr>
            <a:normAutofit fontScale="25000" lnSpcReduction="20000"/>
          </a:bodyPr>
          <a:lstStyle/>
          <a:p>
            <a:pPr algn="just">
              <a:lnSpc>
                <a:spcPts val="2400"/>
              </a:lnSpc>
              <a:spcAft>
                <a:spcPts val="800"/>
              </a:spcAft>
            </a:pPr>
            <a:r>
              <a:rPr lang="en-US" sz="5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let see A, B, D, E, F, G room type means.</a:t>
            </a:r>
            <a:endParaRPr lang="en-US" sz="5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400"/>
              </a:lnSpc>
              <a:spcAft>
                <a:spcPts val="800"/>
              </a:spcAft>
            </a:pPr>
            <a:r>
              <a:rPr lang="en-US" sz="5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A= One Room (one person or couple)                  B= Double Room</a:t>
            </a:r>
            <a:endParaRPr lang="en-US" sz="5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400"/>
              </a:lnSpc>
              <a:spcAft>
                <a:spcPts val="800"/>
              </a:spcAft>
            </a:pPr>
            <a:r>
              <a:rPr lang="en-US" sz="5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D= Triple Room                                                    E= Quad Room</a:t>
            </a:r>
            <a:endParaRPr lang="en-US" sz="5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ts val="2400"/>
              </a:lnSpc>
              <a:spcAft>
                <a:spcPts val="800"/>
              </a:spcAft>
            </a:pPr>
            <a:r>
              <a:rPr lang="en-US" sz="5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F= Queen Size                                                      G= King size</a:t>
            </a:r>
            <a:endParaRPr lang="en-US" sz="5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1" name="Picture Placeholder 20" descr="Chart, bar chart&#10;&#10;Description automatically generated">
            <a:extLst>
              <a:ext uri="{FF2B5EF4-FFF2-40B4-BE49-F238E27FC236}">
                <a16:creationId xmlns:a16="http://schemas.microsoft.com/office/drawing/2014/main" id="{D7AF85B2-7196-9B12-6786-60A63C0F01B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597" t="3698" r="6222" b="6540"/>
          <a:stretch/>
        </p:blipFill>
        <p:spPr>
          <a:xfrm>
            <a:off x="5442855" y="450574"/>
            <a:ext cx="6596453" cy="50093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4947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1549"/>
            <a:ext cx="10803834" cy="5764696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chemeClr val="accent3">
                    <a:lumMod val="25000"/>
                  </a:schemeClr>
                </a:solidFill>
              </a:rPr>
              <a:t>Conclusion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City Hotel cancellation rate were low. Most of the time booking were not canceled.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City Hotel most booking was made from April to June and peak in month of October and least booking were made at start and end of the year.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Portugal were the country which had maximum number of hotel bookings.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city hotel most popular stay duration is one, two and three days. More than 60% of guest come under these three options.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Guest uses different channel for making booking, out of which most preferred way were online through Travel Agent.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Most people preferred BB meal (Bed &amp; Breakfast).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city hotel most of the guest were Transient type. It can be seen that more than 96% of the guest are Transient.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Room type A were most demand room.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36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/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0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D2C967C-E48F-E825-DE86-EB62347FE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39" y="927652"/>
            <a:ext cx="4434177" cy="98066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5">
                    <a:lumMod val="25000"/>
                  </a:schemeClr>
                </a:solidFill>
              </a:rPr>
              <a:t>Point for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A1F6C6-038D-432D-6FB7-428E731D6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319129"/>
            <a:ext cx="4087368" cy="2385393"/>
          </a:xfrm>
        </p:spPr>
        <p:txBody>
          <a:bodyPr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Summary of data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Data wrangling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Data analysis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Data visualization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2A53D-95AC-384C-7970-7D6755737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31DCB2-49C4-D50F-CC4B-F3B80244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C3446DE-31DF-E5DC-23B6-0B992F1A9B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21465" r="21465"/>
          <a:stretch>
            <a:fillRect/>
          </a:stretch>
        </p:blipFill>
        <p:spPr>
          <a:xfrm>
            <a:off x="6096000" y="927651"/>
            <a:ext cx="5032477" cy="494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40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275" y="86178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>
                <a:solidFill>
                  <a:schemeClr val="accent2">
                    <a:lumMod val="75000"/>
                  </a:schemeClr>
                </a:solidFill>
              </a:rPr>
              <a:t>Summary of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842052"/>
            <a:ext cx="4087368" cy="42206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just">
              <a:lnSpc>
                <a:spcPts val="24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dataset has a shape of 15694 which mean that it contains 15,694 rows and 32 columns</a:t>
            </a:r>
          </a:p>
          <a:p>
            <a:pPr marL="285750" indent="-285750" algn="just">
              <a:lnSpc>
                <a:spcPts val="2400"/>
              </a:lnSpc>
              <a:spcAft>
                <a:spcPts val="1350"/>
              </a:spcAft>
              <a:buFont typeface="Arial" panose="020B0604020202020204" pitchFamily="34" charset="0"/>
              <a:buChar char="•"/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This data set contains booking information for a city hotel and includes information such as when the booking was made, length of stay, lead time, children, and/or babies, and an arrival date year, among other things. All personally identifying information has from the data.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 dirty="0"/>
          </a:p>
        </p:txBody>
      </p:sp>
      <p:pic>
        <p:nvPicPr>
          <p:cNvPr id="49" name="Picture Placeholder 48">
            <a:extLst>
              <a:ext uri="{FF2B5EF4-FFF2-40B4-BE49-F238E27FC236}">
                <a16:creationId xmlns:a16="http://schemas.microsoft.com/office/drawing/2014/main" id="{55118BCD-2477-B33F-ACA8-EADA5ADEA27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1278" t="45860" r="8837" b="1367"/>
          <a:stretch/>
        </p:blipFill>
        <p:spPr>
          <a:xfrm>
            <a:off x="6096000" y="1703028"/>
            <a:ext cx="5187696" cy="422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19539"/>
            <a:ext cx="10840278" cy="5618922"/>
          </a:xfrm>
        </p:spPr>
        <p:txBody>
          <a:bodyPr/>
          <a:lstStyle/>
          <a:p>
            <a:r>
              <a:rPr lang="en-US" sz="3600" b="1" dirty="0">
                <a:solidFill>
                  <a:schemeClr val="accent3">
                    <a:lumMod val="25000"/>
                  </a:schemeClr>
                </a:solidFill>
              </a:rPr>
              <a:t>Data wrangling </a:t>
            </a:r>
          </a:p>
          <a:p>
            <a:pPr algn="just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Cleaning-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data file consist of null values ‘Nan’.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Replaced those null values with zero.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800" dirty="0">
                <a:solidFill>
                  <a:schemeClr val="accent5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Preparation-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file consist of different types of data types.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type: integer, float, object.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Converted the ‘float’ data type into ‘integer’ data type.</a:t>
            </a: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82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810" y="477079"/>
            <a:ext cx="10803834" cy="5764696"/>
          </a:xfrm>
        </p:spPr>
        <p:txBody>
          <a:bodyPr anchor="t">
            <a:normAutofit/>
          </a:bodyPr>
          <a:lstStyle/>
          <a:p>
            <a:r>
              <a:rPr lang="en-US" sz="3600" b="1" dirty="0">
                <a:solidFill>
                  <a:schemeClr val="accent3">
                    <a:lumMod val="25000"/>
                  </a:schemeClr>
                </a:solidFill>
              </a:rPr>
              <a:t>Data Analysis</a:t>
            </a:r>
          </a:p>
          <a:p>
            <a:pPr marL="342900" lvl="0" indent="-342900" algn="just">
              <a:lnSpc>
                <a:spcPct val="160000"/>
              </a:lnSpc>
              <a:spcBef>
                <a:spcPts val="113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Many Bookings Were Cancelled?</a:t>
            </a:r>
          </a:p>
          <a:p>
            <a:pPr marL="342900" lvl="0" indent="-342900" algn="just">
              <a:lnSpc>
                <a:spcPct val="160000"/>
              </a:lnSpc>
              <a:spcBef>
                <a:spcPts val="113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is the busiest month </a:t>
            </a:r>
            <a:r>
              <a:rPr lang="en-US" spc="-5" dirty="0">
                <a:solidFill>
                  <a:srgbClr val="292929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hotels?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From which country most guests come?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spc="-5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Long People Stay in the hotel?</a:t>
            </a: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292929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market segment makes the highest number of bookings? </a:t>
            </a: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is the most preferred meal by customers?</a:t>
            </a: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type of customer usually come to the hotel?</a:t>
            </a:r>
          </a:p>
          <a:p>
            <a:pPr marL="342900" lvl="0" indent="-342900" algn="just">
              <a:lnSpc>
                <a:spcPct val="160000"/>
              </a:lnSpc>
              <a:spcBef>
                <a:spcPts val="1370"/>
              </a:spcBef>
              <a:spcAft>
                <a:spcPts val="135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Which room type is in most demand?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3">
                  <a:lumMod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545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F0B7859-5BC2-23F4-95C7-26ADBD29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5547" y="207450"/>
            <a:ext cx="7805531" cy="75128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accent3">
                    <a:lumMod val="25000"/>
                  </a:schemeClr>
                </a:solidFill>
              </a:rPr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1248229"/>
            <a:ext cx="4644571" cy="3817257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Booking Cancelation</a:t>
            </a:r>
          </a:p>
          <a:p>
            <a:pPr algn="l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Rate</a:t>
            </a:r>
          </a:p>
          <a:p>
            <a:pPr algn="just"/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Here 0 indicates booking is canceled and 1 indicates booking is not canceled</a:t>
            </a:r>
            <a:r>
              <a:rPr lang="en-US" sz="2400" spc="-5" dirty="0">
                <a:solidFill>
                  <a:srgbClr val="76717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Hence, we can see that most of the time booking </a:t>
            </a:r>
            <a:r>
              <a:rPr lang="en-US" sz="2400" spc="-5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were </a:t>
            </a:r>
            <a:r>
              <a:rPr lang="en-US" sz="2400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 canceled</a:t>
            </a:r>
            <a:r>
              <a:rPr lang="en-US" sz="2400" b="1" spc="-5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Placeholder 32" descr="Chart&#10;&#10;Description automatically generated">
            <a:extLst>
              <a:ext uri="{FF2B5EF4-FFF2-40B4-BE49-F238E27FC236}">
                <a16:creationId xmlns:a16="http://schemas.microsoft.com/office/drawing/2014/main" id="{C0096CD3-FA16-398E-C421-539E25224D1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7542" t="4506" r="12031" b="8915"/>
          <a:stretch/>
        </p:blipFill>
        <p:spPr>
          <a:xfrm>
            <a:off x="5326743" y="958736"/>
            <a:ext cx="6473371" cy="5238864"/>
          </a:xfrm>
        </p:spPr>
      </p:pic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4457"/>
            <a:ext cx="5402943" cy="580572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Busiest Month Of Hotel</a:t>
            </a:r>
          </a:p>
          <a:p>
            <a:pPr algn="just"/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1" name="Picture Placeholder 10" descr="Chart, bar chart&#10;&#10;Description automatically generated">
            <a:extLst>
              <a:ext uri="{FF2B5EF4-FFF2-40B4-BE49-F238E27FC236}">
                <a16:creationId xmlns:a16="http://schemas.microsoft.com/office/drawing/2014/main" id="{1D380618-7943-88D5-1061-81D4CF8F8A6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894" t="2860" r="8725" b="7375"/>
          <a:stretch/>
        </p:blipFill>
        <p:spPr>
          <a:xfrm>
            <a:off x="1455057" y="1045029"/>
            <a:ext cx="8527143" cy="388351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74AB670-846A-0310-2F2D-B229634A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97" y="5131062"/>
            <a:ext cx="8297862" cy="1088345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Most of the booking were made from month of April to June and peak in month of October. least booking was made at the start and end of the year.</a:t>
            </a:r>
            <a:b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6648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4AB670-846A-0310-2F2D-B229634A8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737" y="5239657"/>
            <a:ext cx="8689749" cy="1116693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Arrival of guests is high and above from the countries with code: DEU, ESP, FRA, GBR and PRT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Portugal, France, and Spain and Great Britain Germany are the top countries, most guests come from these 5 countries.</a:t>
            </a:r>
            <a:b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732EB2A-9DF9-4B64-BBFE-5A8835DB8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667" y="396883"/>
            <a:ext cx="7397933" cy="498458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Country Wise Comparison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6" name="Picture Placeholder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E5DCC9C8-091D-0379-AF57-F5553CA3882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1075" t="2472" r="3201" b="-844"/>
          <a:stretch/>
        </p:blipFill>
        <p:spPr>
          <a:xfrm>
            <a:off x="1720667" y="875008"/>
            <a:ext cx="8424819" cy="3606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5366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86" y="958736"/>
            <a:ext cx="4644571" cy="4106751"/>
          </a:xfrm>
        </p:spPr>
        <p:txBody>
          <a:bodyPr anchor="t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Most Common Stay</a:t>
            </a:r>
          </a:p>
          <a:p>
            <a:pPr algn="l"/>
            <a:r>
              <a:rPr lang="en-US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Duration</a:t>
            </a:r>
          </a:p>
          <a:p>
            <a:pPr algn="l"/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2100"/>
              </a:lnSpc>
            </a:pPr>
            <a:r>
              <a:rPr lang="en-US" sz="2400" spc="-2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City hotel, most popular stay duration is one, two, or three days. 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Bef>
                <a:spcPts val="300"/>
              </a:spcBef>
              <a:spcAft>
                <a:spcPts val="800"/>
              </a:spcAft>
            </a:pPr>
            <a:r>
              <a:rPr lang="en-US" sz="2400" spc="-2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Most people stay for one, two, or three. More than 60% of guests come under these three options.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/>
            <a:endParaRPr lang="en-US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1" name="Picture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C1CB0F5D-433A-7B81-207E-D08C7D17773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r="6416"/>
          <a:stretch>
            <a:fillRect/>
          </a:stretch>
        </p:blipFill>
        <p:spPr>
          <a:xfrm>
            <a:off x="5239657" y="777240"/>
            <a:ext cx="6270172" cy="53035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0953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{58E833AD-6601-45E9-8066-86235018184F}tf10081922_win32</Template>
  <TotalTime>296</TotalTime>
  <Words>729</Words>
  <Application>Microsoft Office PowerPoint</Application>
  <PresentationFormat>Widescreen</PresentationFormat>
  <Paragraphs>99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Quire Sans Pro Light</vt:lpstr>
      <vt:lpstr>Times New Roman</vt:lpstr>
      <vt:lpstr>Tisa Offc Serif Pro</vt:lpstr>
      <vt:lpstr>Office Theme</vt:lpstr>
      <vt:lpstr>City Hotel Booking Analysis</vt:lpstr>
      <vt:lpstr>Point for Discussion</vt:lpstr>
      <vt:lpstr>Summary of Data</vt:lpstr>
      <vt:lpstr>PowerPoint Presentation</vt:lpstr>
      <vt:lpstr>PowerPoint Presentation</vt:lpstr>
      <vt:lpstr>Data Visualization</vt:lpstr>
      <vt:lpstr>Most of the booking were made from month of April to June and peak in month of October. least booking was made at the start and end of the year. </vt:lpstr>
      <vt:lpstr>Arrival of guests is high and above from the countries with code: DEU, ESP, FRA, GBR and PRT Portugal, France, and Spain and Great Britain Germany are the top countries, most guests come from these 5 countries. </vt:lpstr>
      <vt:lpstr>PowerPoint Presentation</vt:lpstr>
      <vt:lpstr>Greatest number of bookings done via Online through Travel Agent.    </vt:lpstr>
      <vt:lpstr>Most Preferred Meal by Customer</vt:lpstr>
      <vt:lpstr>Most of the customers/guests were Transient type. More than 96% of customers were transient and least type of customers were in groups. </vt:lpstr>
      <vt:lpstr>Most demanding room type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Contoso business plan</dc:title>
  <dc:creator>Manisha Gupta</dc:creator>
  <cp:lastModifiedBy>Manisha Gupta</cp:lastModifiedBy>
  <cp:revision>22</cp:revision>
  <dcterms:created xsi:type="dcterms:W3CDTF">2022-06-08T01:25:54Z</dcterms:created>
  <dcterms:modified xsi:type="dcterms:W3CDTF">2022-06-15T01:57:56Z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